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0" r:id="rId2"/>
    <p:sldId id="441" r:id="rId3"/>
    <p:sldId id="442" r:id="rId4"/>
    <p:sldId id="443" r:id="rId5"/>
    <p:sldId id="444" r:id="rId6"/>
    <p:sldId id="450" r:id="rId7"/>
    <p:sldId id="449" r:id="rId8"/>
    <p:sldId id="445" r:id="rId9"/>
    <p:sldId id="446" r:id="rId10"/>
    <p:sldId id="447" r:id="rId11"/>
    <p:sldId id="448" r:id="rId12"/>
    <p:sldId id="266"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838"/>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FD9B1-50D2-4FA1-AF58-6AC0A439F965}" type="datetimeFigureOut">
              <a:rPr lang="nl-NL" smtClean="0"/>
              <a:pPr/>
              <a:t>19-6-2017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A577B-C1BD-4B93-85DF-1AFCB1BD8D70}" type="slidenum">
              <a:rPr lang="nl-NL" smtClean="0"/>
              <a:pPr/>
              <a:t>‹nr.›</a:t>
            </a:fld>
            <a:endParaRPr lang="nl-NL"/>
          </a:p>
        </p:txBody>
      </p:sp>
    </p:spTree>
    <p:extLst>
      <p:ext uri="{BB962C8B-B14F-4D97-AF65-F5344CB8AC3E}">
        <p14:creationId xmlns:p14="http://schemas.microsoft.com/office/powerpoint/2010/main" val="130278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844240E-8D3A-4F51-8016-A321CF6C67C1}" type="datetimeFigureOut">
              <a:rPr lang="nl-NL" smtClean="0"/>
              <a:pPr/>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44240E-8D3A-4F51-8016-A321CF6C67C1}" type="datetimeFigureOut">
              <a:rPr lang="nl-NL" smtClean="0"/>
              <a:pPr/>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44240E-8D3A-4F51-8016-A321CF6C67C1}" type="datetimeFigureOut">
              <a:rPr lang="nl-NL" smtClean="0"/>
              <a:pPr/>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44240E-8D3A-4F51-8016-A321CF6C67C1}" type="datetimeFigureOut">
              <a:rPr lang="nl-NL" smtClean="0"/>
              <a:pPr/>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44240E-8D3A-4F51-8016-A321CF6C67C1}" type="datetimeFigureOut">
              <a:rPr lang="nl-NL" smtClean="0"/>
              <a:pPr/>
              <a:t>19-6-2017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44240E-8D3A-4F51-8016-A321CF6C67C1}" type="datetimeFigureOut">
              <a:rPr lang="nl-NL" smtClean="0"/>
              <a:pPr/>
              <a:t>19-6-2017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44240E-8D3A-4F51-8016-A321CF6C67C1}" type="datetimeFigureOut">
              <a:rPr lang="nl-NL" smtClean="0"/>
              <a:pPr/>
              <a:t>19-6-2017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44240E-8D3A-4F51-8016-A321CF6C67C1}" type="datetimeFigureOut">
              <a:rPr lang="nl-NL" smtClean="0"/>
              <a:pPr/>
              <a:t>19-6-2017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44240E-8D3A-4F51-8016-A321CF6C67C1}" type="datetimeFigureOut">
              <a:rPr lang="nl-NL" smtClean="0"/>
              <a:pPr/>
              <a:t>19-6-2017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44240E-8D3A-4F51-8016-A321CF6C67C1}" type="datetimeFigureOut">
              <a:rPr lang="nl-NL" smtClean="0"/>
              <a:pPr/>
              <a:t>19-6-2017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44240E-8D3A-4F51-8016-A321CF6C67C1}" type="datetimeFigureOut">
              <a:rPr lang="nl-NL" smtClean="0"/>
              <a:pPr/>
              <a:t>19-6-2017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1D5AE2F-B8DD-427D-963C-2D4FDC4F6332}"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4240E-8D3A-4F51-8016-A321CF6C67C1}" type="datetimeFigureOut">
              <a:rPr lang="nl-NL" smtClean="0"/>
              <a:pPr/>
              <a:t>19-6-2017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5AE2F-B8DD-427D-963C-2D4FDC4F6332}"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rot="5400000">
            <a:off x="-936104" y="5589240"/>
            <a:ext cx="220486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0" y="836712"/>
            <a:ext cx="9144000" cy="1080120"/>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a:t>ECLI in the Netherlands: Comply or </a:t>
            </a:r>
            <a:r>
              <a:rPr lang="nl-NL" sz="3600" err="1"/>
              <a:t>Explain</a:t>
            </a:r>
            <a:endParaRPr lang="nl-NL" sz="3600"/>
          </a:p>
        </p:txBody>
      </p:sp>
      <p:sp>
        <p:nvSpPr>
          <p:cNvPr id="8" name="Tekstvak 7"/>
          <p:cNvSpPr txBox="1"/>
          <p:nvPr/>
        </p:nvSpPr>
        <p:spPr>
          <a:xfrm>
            <a:off x="1979712" y="3077912"/>
            <a:ext cx="5184576" cy="2677656"/>
          </a:xfrm>
          <a:prstGeom prst="rect">
            <a:avLst/>
          </a:prstGeom>
          <a:noFill/>
        </p:spPr>
        <p:txBody>
          <a:bodyPr wrap="square" rtlCol="0">
            <a:spAutoFit/>
          </a:bodyPr>
          <a:lstStyle/>
          <a:p>
            <a:pPr algn="ctr"/>
            <a:r>
              <a:rPr lang="nl-NL" sz="2000"/>
              <a:t>Marc van Opijnen</a:t>
            </a:r>
          </a:p>
          <a:p>
            <a:pPr algn="ctr"/>
            <a:r>
              <a:rPr lang="nl-NL" sz="1400"/>
              <a:t>Publications Office of </a:t>
            </a:r>
            <a:r>
              <a:rPr lang="nl-NL" sz="1400" err="1"/>
              <a:t>the</a:t>
            </a:r>
            <a:r>
              <a:rPr lang="nl-NL" sz="1400"/>
              <a:t> Netherlands (UBR|KOOP)</a:t>
            </a:r>
          </a:p>
          <a:p>
            <a:pPr algn="ctr"/>
            <a:r>
              <a:rPr lang="nl-NL" sz="1400"/>
              <a:t>ECLI Adviser to the Council </a:t>
            </a:r>
            <a:r>
              <a:rPr lang="nl-NL" sz="1400" err="1"/>
              <a:t>for</a:t>
            </a:r>
            <a:r>
              <a:rPr lang="nl-NL" sz="1400"/>
              <a:t> </a:t>
            </a:r>
            <a:r>
              <a:rPr lang="nl-NL" sz="1400" err="1"/>
              <a:t>the</a:t>
            </a:r>
            <a:r>
              <a:rPr lang="nl-NL" sz="1400"/>
              <a:t> </a:t>
            </a:r>
            <a:r>
              <a:rPr lang="nl-NL" sz="1400" err="1"/>
              <a:t>Judiciary</a:t>
            </a:r>
            <a:endParaRPr lang="nl-NL" sz="1400"/>
          </a:p>
          <a:p>
            <a:pPr algn="ctr"/>
            <a:endParaRPr lang="nl-NL" sz="2000" i="1"/>
          </a:p>
          <a:p>
            <a:pPr algn="ctr"/>
            <a:endParaRPr lang="nl-NL" sz="2000" i="1"/>
          </a:p>
          <a:p>
            <a:pPr algn="ctr"/>
            <a:endParaRPr lang="nl-NL" sz="2000" i="1"/>
          </a:p>
          <a:p>
            <a:pPr algn="ctr"/>
            <a:r>
              <a:rPr lang="nl-NL" sz="2000" i="1"/>
              <a:t>Conference ECLI </a:t>
            </a:r>
            <a:r>
              <a:rPr lang="nl-NL" sz="2000" i="1" err="1"/>
              <a:t>and</a:t>
            </a:r>
            <a:r>
              <a:rPr lang="nl-NL" sz="2000" i="1"/>
              <a:t> Beyond: </a:t>
            </a:r>
            <a:r>
              <a:rPr lang="nl-NL" sz="2000" i="1" err="1"/>
              <a:t>Improving</a:t>
            </a:r>
            <a:r>
              <a:rPr lang="nl-NL" sz="2000" i="1"/>
              <a:t> Online Access </a:t>
            </a:r>
            <a:r>
              <a:rPr lang="nl-NL" sz="2000" i="1" err="1"/>
              <a:t>to</a:t>
            </a:r>
            <a:r>
              <a:rPr lang="nl-NL" sz="2000" i="1"/>
              <a:t> Court </a:t>
            </a:r>
            <a:r>
              <a:rPr lang="nl-NL" sz="2000" i="1" err="1"/>
              <a:t>Decisions</a:t>
            </a:r>
            <a:endParaRPr lang="nl-NL" sz="2000" i="1"/>
          </a:p>
          <a:p>
            <a:pPr algn="ctr"/>
            <a:r>
              <a:rPr lang="nl-NL" sz="2000" i="1"/>
              <a:t>Athens, 8 </a:t>
            </a:r>
            <a:r>
              <a:rPr lang="nl-NL" sz="2000" i="1" err="1"/>
              <a:t>June</a:t>
            </a:r>
            <a:r>
              <a:rPr lang="nl-NL" sz="2000" i="1"/>
              <a:t> 2017 </a:t>
            </a:r>
          </a:p>
        </p:txBody>
      </p:sp>
      <p:sp>
        <p:nvSpPr>
          <p:cNvPr id="9" name="Tekstvak 8"/>
          <p:cNvSpPr txBox="1"/>
          <p:nvPr/>
        </p:nvSpPr>
        <p:spPr>
          <a:xfrm>
            <a:off x="6407696" y="6093296"/>
            <a:ext cx="2736304" cy="307777"/>
          </a:xfrm>
          <a:prstGeom prst="rect">
            <a:avLst/>
          </a:prstGeom>
          <a:noFill/>
        </p:spPr>
        <p:txBody>
          <a:bodyPr wrap="square" rtlCol="0">
            <a:spAutoFit/>
          </a:bodyPr>
          <a:lstStyle/>
          <a:p>
            <a:r>
              <a:rPr lang="nl-NL" sz="1400"/>
              <a:t>marc.opijnen@koop.overheid.nl</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p:txBody>
          <a:bodyPr/>
          <a:lstStyle/>
          <a:p>
            <a:r>
              <a:rPr lang="nl-NL"/>
              <a:t>Coverage</a:t>
            </a:r>
          </a:p>
        </p:txBody>
      </p:sp>
      <p:sp>
        <p:nvSpPr>
          <p:cNvPr id="3" name="Tijdelijke aanduiding voor inhoud 2"/>
          <p:cNvSpPr>
            <a:spLocks noGrp="1"/>
          </p:cNvSpPr>
          <p:nvPr>
            <p:ph idx="1"/>
          </p:nvPr>
        </p:nvSpPr>
        <p:spPr/>
        <p:txBody>
          <a:bodyPr>
            <a:normAutofit/>
          </a:bodyPr>
          <a:lstStyle/>
          <a:p>
            <a:r>
              <a:rPr lang="nl-NL"/>
              <a:t>ECLI: </a:t>
            </a:r>
          </a:p>
          <a:p>
            <a:pPr lvl="1"/>
            <a:r>
              <a:rPr lang="nl-NL"/>
              <a:t>Published on website 400.000</a:t>
            </a:r>
          </a:p>
          <a:p>
            <a:pPr lvl="1"/>
            <a:r>
              <a:rPr lang="nl-NL"/>
              <a:t>Internal: 2.500.000</a:t>
            </a:r>
          </a:p>
          <a:p>
            <a:pPr lvl="1"/>
            <a:r>
              <a:rPr lang="nl-NL"/>
              <a:t>Commercial: 200.000</a:t>
            </a:r>
          </a:p>
          <a:p>
            <a:r>
              <a:rPr lang="nl-NL"/>
              <a:t>Will be assigned to all decisions</a:t>
            </a:r>
          </a:p>
          <a:p>
            <a:r>
              <a:rPr lang="nl-NL"/>
              <a:t>Will be printed on authentic decision.</a:t>
            </a:r>
          </a:p>
          <a:p>
            <a:endParaRPr lang="nl-NL"/>
          </a:p>
          <a:p>
            <a:pPr lvl="1"/>
            <a:endParaRPr lang="nl-NL"/>
          </a:p>
          <a:p>
            <a:endParaRPr lang="nl-NL"/>
          </a:p>
          <a:p>
            <a:endParaRPr lang="nl-NL"/>
          </a:p>
        </p:txBody>
      </p:sp>
    </p:spTree>
    <p:extLst>
      <p:ext uri="{BB962C8B-B14F-4D97-AF65-F5344CB8AC3E}">
        <p14:creationId xmlns:p14="http://schemas.microsoft.com/office/powerpoint/2010/main" val="15014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p:txBody>
          <a:bodyPr/>
          <a:lstStyle/>
          <a:p>
            <a:r>
              <a:rPr lang="nl-NL"/>
              <a:t>Publication Statistics</a:t>
            </a:r>
          </a:p>
        </p:txBody>
      </p:sp>
      <p:pic>
        <p:nvPicPr>
          <p:cNvPr id="8" name="Picture 7">
            <a:extLst>
              <a:ext uri="{FF2B5EF4-FFF2-40B4-BE49-F238E27FC236}">
                <a16:creationId xmlns:a16="http://schemas.microsoft.com/office/drawing/2014/main" xmlns="" id="{EDA9C4D6-F218-4427-A8A4-C945E0A8AD82}"/>
              </a:ext>
            </a:extLst>
          </p:cNvPr>
          <p:cNvPicPr>
            <a:picLocks noChangeAspect="1"/>
          </p:cNvPicPr>
          <p:nvPr/>
        </p:nvPicPr>
        <p:blipFill>
          <a:blip r:embed="rId2"/>
          <a:stretch>
            <a:fillRect/>
          </a:stretch>
        </p:blipFill>
        <p:spPr>
          <a:xfrm>
            <a:off x="613030" y="1850031"/>
            <a:ext cx="8073770" cy="4238059"/>
          </a:xfrm>
          <a:prstGeom prst="rect">
            <a:avLst/>
          </a:prstGeom>
        </p:spPr>
      </p:pic>
    </p:spTree>
    <p:extLst>
      <p:ext uri="{BB962C8B-B14F-4D97-AF65-F5344CB8AC3E}">
        <p14:creationId xmlns:p14="http://schemas.microsoft.com/office/powerpoint/2010/main" val="348408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inhoud 7"/>
          <p:cNvSpPr txBox="1">
            <a:spLocks/>
          </p:cNvSpPr>
          <p:nvPr/>
        </p:nvSpPr>
        <p:spPr>
          <a:xfrm>
            <a:off x="1691680" y="2852936"/>
            <a:ext cx="5987008" cy="11087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a:t>Thank you for your attention</a:t>
            </a:r>
          </a:p>
        </p:txBody>
      </p:sp>
      <p:grpSp>
        <p:nvGrpSpPr>
          <p:cNvPr id="7" name="Group 11"/>
          <p:cNvGrpSpPr>
            <a:grpSpLocks/>
          </p:cNvGrpSpPr>
          <p:nvPr/>
        </p:nvGrpSpPr>
        <p:grpSpPr bwMode="auto">
          <a:xfrm>
            <a:off x="541473" y="5733256"/>
            <a:ext cx="2794000" cy="520700"/>
            <a:chOff x="5924915" y="1445722"/>
            <a:chExt cx="3177237" cy="590169"/>
          </a:xfrm>
        </p:grpSpPr>
        <p:pic>
          <p:nvPicPr>
            <p:cNvPr id="8" name="Picture 12"/>
            <p:cNvPicPr>
              <a:picLocks noChangeAspect="1"/>
            </p:cNvPicPr>
            <p:nvPr/>
          </p:nvPicPr>
          <p:blipFill>
            <a:blip r:embed="rId2" cstate="print"/>
            <a:srcRect/>
            <a:stretch>
              <a:fillRect/>
            </a:stretch>
          </p:blipFill>
          <p:spPr bwMode="auto">
            <a:xfrm>
              <a:off x="8270332" y="1445722"/>
              <a:ext cx="831820" cy="565150"/>
            </a:xfrm>
            <a:prstGeom prst="rect">
              <a:avLst/>
            </a:prstGeom>
            <a:noFill/>
            <a:ln w="9525">
              <a:noFill/>
              <a:miter lim="800000"/>
              <a:headEnd/>
              <a:tailEnd/>
            </a:ln>
          </p:spPr>
        </p:pic>
        <p:sp>
          <p:nvSpPr>
            <p:cNvPr id="9" name="Titel 1"/>
            <p:cNvSpPr>
              <a:spLocks/>
            </p:cNvSpPr>
            <p:nvPr/>
          </p:nvSpPr>
          <p:spPr bwMode="auto">
            <a:xfrm>
              <a:off x="5924915" y="1636447"/>
              <a:ext cx="2204208" cy="3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FontTx/>
                <a:buNone/>
                <a:defRPr/>
              </a:pPr>
              <a:r>
                <a:rPr lang="en-US" altLang="el-GR" sz="1100" dirty="0">
                  <a:solidFill>
                    <a:srgbClr val="006C87"/>
                  </a:solidFill>
                  <a:latin typeface="Arial"/>
                  <a:ea typeface="Roboto" pitchFamily="2" charset="0"/>
                  <a:cs typeface="Roboto" pitchFamily="2" charset="0"/>
                </a:rPr>
                <a:t>This project is co-funded by </a:t>
              </a:r>
            </a:p>
            <a:p>
              <a:pPr algn="r" eaLnBrk="1" fontAlgn="base" hangingPunct="1">
                <a:spcBef>
                  <a:spcPct val="0"/>
                </a:spcBef>
                <a:spcAft>
                  <a:spcPct val="0"/>
                </a:spcAft>
                <a:buFontTx/>
                <a:buNone/>
                <a:defRPr/>
              </a:pPr>
              <a:r>
                <a:rPr lang="en-US" altLang="el-GR" sz="1100" dirty="0">
                  <a:solidFill>
                    <a:srgbClr val="006C87"/>
                  </a:solidFill>
                  <a:latin typeface="Arial"/>
                  <a:ea typeface="Roboto" pitchFamily="2" charset="0"/>
                  <a:cs typeface="Roboto" pitchFamily="2" charset="0"/>
                </a:rPr>
                <a:t>the European Union </a:t>
              </a:r>
              <a:endParaRPr lang="en-US" altLang="el-GR" sz="1100" noProof="1">
                <a:solidFill>
                  <a:srgbClr val="006C87"/>
                </a:solidFill>
                <a:latin typeface="Arial"/>
                <a:ea typeface="Roboto" pitchFamily="2" charset="0"/>
                <a:cs typeface="Roboto" pitchFamily="2" charset="0"/>
              </a:endParaRPr>
            </a:p>
          </p:txBody>
        </p:sp>
      </p:grpSp>
      <p:sp>
        <p:nvSpPr>
          <p:cNvPr id="10" name="Rechthoek 9"/>
          <p:cNvSpPr/>
          <p:nvPr/>
        </p:nvSpPr>
        <p:spPr>
          <a:xfrm>
            <a:off x="3635896" y="5846910"/>
            <a:ext cx="4572000" cy="461665"/>
          </a:xfrm>
          <a:prstGeom prst="rect">
            <a:avLst/>
          </a:prstGeom>
        </p:spPr>
        <p:txBody>
          <a:bodyPr>
            <a:spAutoFit/>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800">
                <a:solidFill>
                  <a:srgbClr val="000000"/>
                </a:solidFill>
                <a:latin typeface="Arial"/>
              </a:rPr>
              <a:t>This presentation has been produced with the financial support of the Justice Programme of the European Union. The contents of this publication are the sole responsibility of the partners of the BO-ECLI project and can in no way be taken to reflect the views of the European Commission.</a:t>
            </a:r>
            <a:endParaRPr lang="nl-NL" sz="800">
              <a:solidFill>
                <a:srgbClr val="000000"/>
              </a:solidFill>
              <a:latin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p:txBody>
          <a:bodyPr/>
          <a:lstStyle/>
          <a:p>
            <a:r>
              <a:rPr lang="nl-NL"/>
              <a:t>History</a:t>
            </a:r>
          </a:p>
        </p:txBody>
      </p:sp>
      <p:sp>
        <p:nvSpPr>
          <p:cNvPr id="3" name="Tijdelijke aanduiding voor inhoud 2"/>
          <p:cNvSpPr>
            <a:spLocks noGrp="1"/>
          </p:cNvSpPr>
          <p:nvPr>
            <p:ph idx="1"/>
          </p:nvPr>
        </p:nvSpPr>
        <p:spPr/>
        <p:txBody>
          <a:bodyPr>
            <a:normAutofit/>
          </a:bodyPr>
          <a:lstStyle/>
          <a:p>
            <a:r>
              <a:rPr lang="nl-NL"/>
              <a:t>&lt; 2001: Commercial identifiers and/or case numbers: quite messy</a:t>
            </a:r>
          </a:p>
          <a:p>
            <a:r>
              <a:rPr lang="nl-NL"/>
              <a:t>2001: ‘LJN’ (national case law identifier)</a:t>
            </a:r>
          </a:p>
          <a:p>
            <a:pPr lvl="1"/>
            <a:r>
              <a:rPr lang="nl-NL"/>
              <a:t>For all decisions in internal judiciary portal:</a:t>
            </a:r>
          </a:p>
          <a:p>
            <a:pPr lvl="2"/>
            <a:r>
              <a:rPr lang="nl-NL"/>
              <a:t>Public website</a:t>
            </a:r>
          </a:p>
          <a:p>
            <a:pPr lvl="2"/>
            <a:r>
              <a:rPr lang="nl-NL"/>
              <a:t>Internal database</a:t>
            </a:r>
          </a:p>
          <a:p>
            <a:pPr lvl="2"/>
            <a:r>
              <a:rPr lang="nl-NL"/>
              <a:t>(Most) commercial periodicals </a:t>
            </a:r>
          </a:p>
          <a:p>
            <a:r>
              <a:rPr lang="nl-NL"/>
              <a:t>2006: LJN-index online.</a:t>
            </a:r>
          </a:p>
          <a:p>
            <a:endParaRPr lang="nl-NL"/>
          </a:p>
        </p:txBody>
      </p:sp>
    </p:spTree>
    <p:extLst>
      <p:ext uri="{BB962C8B-B14F-4D97-AF65-F5344CB8AC3E}">
        <p14:creationId xmlns:p14="http://schemas.microsoft.com/office/powerpoint/2010/main" val="38396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p:txBody>
          <a:bodyPr/>
          <a:lstStyle/>
          <a:p>
            <a:r>
              <a:rPr lang="nl-NL"/>
              <a:t>History</a:t>
            </a:r>
          </a:p>
        </p:txBody>
      </p:sp>
      <p:sp>
        <p:nvSpPr>
          <p:cNvPr id="3" name="Tijdelijke aanduiding voor inhoud 2"/>
          <p:cNvSpPr>
            <a:spLocks noGrp="1"/>
          </p:cNvSpPr>
          <p:nvPr>
            <p:ph idx="1"/>
          </p:nvPr>
        </p:nvSpPr>
        <p:spPr/>
        <p:txBody>
          <a:bodyPr>
            <a:normAutofit/>
          </a:bodyPr>
          <a:lstStyle/>
          <a:p>
            <a:r>
              <a:rPr lang="nl-NL"/>
              <a:t>2013: LJN &gt;&gt; ECLI</a:t>
            </a:r>
          </a:p>
          <a:p>
            <a:pPr lvl="1"/>
            <a:r>
              <a:rPr lang="nl-NL"/>
              <a:t>Backwards compatible:</a:t>
            </a:r>
          </a:p>
          <a:p>
            <a:pPr lvl="2"/>
            <a:r>
              <a:rPr lang="nl-NL"/>
              <a:t>ECLI:NL:RBROT:2012:</a:t>
            </a:r>
            <a:r>
              <a:rPr lang="nl-NL">
                <a:solidFill>
                  <a:srgbClr val="FF0000"/>
                </a:solidFill>
              </a:rPr>
              <a:t>BW5386</a:t>
            </a:r>
          </a:p>
          <a:p>
            <a:pPr lvl="2"/>
            <a:r>
              <a:rPr lang="nl-NL"/>
              <a:t>ECLI:NL:RBROT:2016:</a:t>
            </a:r>
            <a:r>
              <a:rPr lang="nl-NL">
                <a:solidFill>
                  <a:srgbClr val="FF0000"/>
                </a:solidFill>
              </a:rPr>
              <a:t>3924</a:t>
            </a:r>
          </a:p>
          <a:p>
            <a:pPr lvl="1"/>
            <a:r>
              <a:rPr lang="nl-NL"/>
              <a:t>More internal decisions</a:t>
            </a:r>
          </a:p>
          <a:p>
            <a:pPr lvl="1"/>
            <a:r>
              <a:rPr lang="nl-NL"/>
              <a:t>More commercial periodicals</a:t>
            </a:r>
          </a:p>
          <a:p>
            <a:pPr lvl="1"/>
            <a:r>
              <a:rPr lang="nl-NL"/>
              <a:t>Register </a:t>
            </a:r>
            <a:r>
              <a:rPr lang="nl-NL" smtClean="0"/>
              <a:t>fully integrated with decision database</a:t>
            </a:r>
            <a:endParaRPr lang="nl-NL"/>
          </a:p>
          <a:p>
            <a:r>
              <a:rPr lang="nl-NL"/>
              <a:t>2014: Connected to ECLI search engine.</a:t>
            </a:r>
          </a:p>
          <a:p>
            <a:endParaRPr lang="nl-NL"/>
          </a:p>
          <a:p>
            <a:pPr lvl="1"/>
            <a:endParaRPr lang="nl-NL"/>
          </a:p>
          <a:p>
            <a:endParaRPr lang="nl-NL"/>
          </a:p>
          <a:p>
            <a:endParaRPr lang="nl-NL"/>
          </a:p>
        </p:txBody>
      </p:sp>
    </p:spTree>
    <p:extLst>
      <p:ext uri="{BB962C8B-B14F-4D97-AF65-F5344CB8AC3E}">
        <p14:creationId xmlns:p14="http://schemas.microsoft.com/office/powerpoint/2010/main" val="39332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p:txBody>
          <a:bodyPr/>
          <a:lstStyle/>
          <a:p>
            <a:r>
              <a:rPr lang="nl-NL"/>
              <a:t>The Register</a:t>
            </a:r>
          </a:p>
        </p:txBody>
      </p:sp>
      <p:sp>
        <p:nvSpPr>
          <p:cNvPr id="3" name="Tijdelijke aanduiding voor inhoud 2"/>
          <p:cNvSpPr>
            <a:spLocks noGrp="1"/>
          </p:cNvSpPr>
          <p:nvPr>
            <p:ph idx="1"/>
          </p:nvPr>
        </p:nvSpPr>
        <p:spPr/>
        <p:txBody>
          <a:bodyPr>
            <a:normAutofit/>
          </a:bodyPr>
          <a:lstStyle/>
          <a:p>
            <a:r>
              <a:rPr lang="nl-NL"/>
              <a:t>ECLI can be assigned to:</a:t>
            </a:r>
          </a:p>
          <a:p>
            <a:pPr lvl="2"/>
            <a:r>
              <a:rPr lang="nl-NL"/>
              <a:t>All decisions in public judiciary database</a:t>
            </a:r>
          </a:p>
          <a:p>
            <a:pPr lvl="2"/>
            <a:r>
              <a:rPr lang="nl-NL"/>
              <a:t>All decisions in internal judiciary database</a:t>
            </a:r>
          </a:p>
          <a:p>
            <a:pPr lvl="2"/>
            <a:r>
              <a:rPr lang="nl-NL"/>
              <a:t>All decisions published by every legal publisher, from whatever date</a:t>
            </a:r>
          </a:p>
          <a:p>
            <a:r>
              <a:rPr lang="nl-NL"/>
              <a:t>Publishers can register additional identifiers</a:t>
            </a:r>
          </a:p>
          <a:p>
            <a:r>
              <a:rPr lang="nl-NL" smtClean="0"/>
              <a:t>Registration webservice is free </a:t>
            </a:r>
            <a:r>
              <a:rPr lang="nl-NL"/>
              <a:t>of charge. </a:t>
            </a:r>
          </a:p>
          <a:p>
            <a:pPr lvl="1"/>
            <a:endParaRPr lang="nl-NL"/>
          </a:p>
          <a:p>
            <a:endParaRPr lang="nl-NL"/>
          </a:p>
          <a:p>
            <a:endParaRPr lang="nl-NL"/>
          </a:p>
        </p:txBody>
      </p:sp>
    </p:spTree>
    <p:extLst>
      <p:ext uri="{BB962C8B-B14F-4D97-AF65-F5344CB8AC3E}">
        <p14:creationId xmlns:p14="http://schemas.microsoft.com/office/powerpoint/2010/main" val="40420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p:txBody>
          <a:bodyPr/>
          <a:lstStyle/>
          <a:p>
            <a:r>
              <a:rPr lang="nl-NL"/>
              <a:t>Metadata &amp; Linked Data</a:t>
            </a:r>
          </a:p>
        </p:txBody>
      </p:sp>
      <p:sp>
        <p:nvSpPr>
          <p:cNvPr id="3" name="Tijdelijke aanduiding voor inhoud 2"/>
          <p:cNvSpPr>
            <a:spLocks noGrp="1"/>
          </p:cNvSpPr>
          <p:nvPr>
            <p:ph idx="1"/>
          </p:nvPr>
        </p:nvSpPr>
        <p:spPr/>
        <p:txBody>
          <a:bodyPr>
            <a:normAutofit/>
          </a:bodyPr>
          <a:lstStyle/>
          <a:p>
            <a:r>
              <a:rPr lang="nl-NL"/>
              <a:t>Metadata &amp; search important for transparency </a:t>
            </a:r>
          </a:p>
          <a:p>
            <a:pPr lvl="1"/>
            <a:endParaRPr lang="nl-NL"/>
          </a:p>
          <a:p>
            <a:endParaRPr lang="nl-NL"/>
          </a:p>
          <a:p>
            <a:endParaRPr lang="nl-NL"/>
          </a:p>
        </p:txBody>
      </p:sp>
    </p:spTree>
    <p:extLst>
      <p:ext uri="{BB962C8B-B14F-4D97-AF65-F5344CB8AC3E}">
        <p14:creationId xmlns:p14="http://schemas.microsoft.com/office/powerpoint/2010/main" val="88964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7" name="Afbeelding 6"/>
          <p:cNvPicPr>
            <a:picLocks noChangeAspect="1"/>
          </p:cNvPicPr>
          <p:nvPr/>
        </p:nvPicPr>
        <p:blipFill>
          <a:blip r:embed="rId2"/>
          <a:stretch>
            <a:fillRect/>
          </a:stretch>
        </p:blipFill>
        <p:spPr>
          <a:xfrm>
            <a:off x="0" y="-27714"/>
            <a:ext cx="9171428" cy="6885714"/>
          </a:xfrm>
          <a:prstGeom prst="rect">
            <a:avLst/>
          </a:prstGeom>
        </p:spPr>
      </p:pic>
      <p:sp>
        <p:nvSpPr>
          <p:cNvPr id="10" name="Rechthoek 9"/>
          <p:cNvSpPr/>
          <p:nvPr/>
        </p:nvSpPr>
        <p:spPr>
          <a:xfrm>
            <a:off x="1835696" y="2996952"/>
            <a:ext cx="6120680"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1838747" y="4653136"/>
            <a:ext cx="2445221" cy="4320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1835696" y="5085184"/>
            <a:ext cx="2229197" cy="11654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1835695" y="3933055"/>
            <a:ext cx="6552729" cy="7042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107504" y="980563"/>
            <a:ext cx="2592288" cy="43221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739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8" grpId="0" animBg="1"/>
      <p:bldP spid="8" grpId="1" animBg="1"/>
      <p:bldP spid="9" grpId="0"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title"/>
          </p:nvPr>
        </p:nvSpPr>
        <p:spPr/>
        <p:txBody>
          <a:bodyPr/>
          <a:lstStyle/>
          <a:p>
            <a:r>
              <a:rPr lang="nl-NL"/>
              <a:t>Metadata &amp; Linked Data</a:t>
            </a:r>
          </a:p>
        </p:txBody>
      </p:sp>
      <p:sp>
        <p:nvSpPr>
          <p:cNvPr id="3" name="Tijdelijke aanduiding voor inhoud 2"/>
          <p:cNvSpPr>
            <a:spLocks noGrp="1"/>
          </p:cNvSpPr>
          <p:nvPr>
            <p:ph idx="1"/>
          </p:nvPr>
        </p:nvSpPr>
        <p:spPr/>
        <p:txBody>
          <a:bodyPr>
            <a:normAutofit/>
          </a:bodyPr>
          <a:lstStyle/>
          <a:p>
            <a:r>
              <a:rPr lang="nl-NL" smtClean="0"/>
              <a:t>2017</a:t>
            </a:r>
            <a:r>
              <a:rPr lang="nl-NL"/>
              <a:t>: automated link detection for decisions, legislation, parliamentary </a:t>
            </a:r>
            <a:r>
              <a:rPr lang="nl-NL" smtClean="0"/>
              <a:t>documents</a:t>
            </a:r>
          </a:p>
          <a:p>
            <a:r>
              <a:rPr lang="nl-NL" smtClean="0"/>
              <a:t>Implemented on Legal Linked Data website</a:t>
            </a:r>
          </a:p>
          <a:p>
            <a:pPr lvl="1"/>
            <a:r>
              <a:rPr lang="nl-NL" smtClean="0"/>
              <a:t>In the document text</a:t>
            </a:r>
          </a:p>
          <a:p>
            <a:pPr lvl="1"/>
            <a:r>
              <a:rPr lang="nl-NL" smtClean="0"/>
              <a:t>Search by link</a:t>
            </a:r>
          </a:p>
          <a:p>
            <a:r>
              <a:rPr lang="nl-NL" smtClean="0"/>
              <a:t>Deep link from case law database.</a:t>
            </a:r>
            <a:endParaRPr lang="nl-NL"/>
          </a:p>
          <a:p>
            <a:endParaRPr lang="nl-NL"/>
          </a:p>
          <a:p>
            <a:pPr lvl="1"/>
            <a:endParaRPr lang="nl-NL"/>
          </a:p>
          <a:p>
            <a:endParaRPr lang="nl-NL"/>
          </a:p>
          <a:p>
            <a:endParaRPr lang="nl-NL"/>
          </a:p>
        </p:txBody>
      </p:sp>
    </p:spTree>
    <p:extLst>
      <p:ext uri="{BB962C8B-B14F-4D97-AF65-F5344CB8AC3E}">
        <p14:creationId xmlns:p14="http://schemas.microsoft.com/office/powerpoint/2010/main" val="15923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p:txBody>
          <a:bodyPr/>
          <a:lstStyle/>
          <a:p>
            <a:r>
              <a:rPr lang="nl-NL"/>
              <a:t>Open Data</a:t>
            </a:r>
          </a:p>
        </p:txBody>
      </p:sp>
      <p:sp>
        <p:nvSpPr>
          <p:cNvPr id="3" name="Tijdelijke aanduiding voor inhoud 2"/>
          <p:cNvSpPr>
            <a:spLocks noGrp="1"/>
          </p:cNvSpPr>
          <p:nvPr>
            <p:ph idx="1"/>
          </p:nvPr>
        </p:nvSpPr>
        <p:spPr/>
        <p:txBody>
          <a:bodyPr>
            <a:normAutofit/>
          </a:bodyPr>
          <a:lstStyle/>
          <a:p>
            <a:r>
              <a:rPr lang="nl-NL"/>
              <a:t>2004: all decisions in public database in XML via FTP</a:t>
            </a:r>
          </a:p>
          <a:p>
            <a:r>
              <a:rPr lang="nl-NL"/>
              <a:t>2007: LJN-index via SOAP webservice</a:t>
            </a:r>
          </a:p>
          <a:p>
            <a:r>
              <a:rPr lang="nl-NL"/>
              <a:t>2013: decisions and ECLI register RDF / REST service.</a:t>
            </a:r>
          </a:p>
          <a:p>
            <a:endParaRPr lang="nl-NL"/>
          </a:p>
          <a:p>
            <a:pPr lvl="1"/>
            <a:endParaRPr lang="nl-NL"/>
          </a:p>
          <a:p>
            <a:endParaRPr lang="nl-NL"/>
          </a:p>
          <a:p>
            <a:endParaRPr lang="nl-NL"/>
          </a:p>
        </p:txBody>
      </p:sp>
    </p:spTree>
    <p:extLst>
      <p:ext uri="{BB962C8B-B14F-4D97-AF65-F5344CB8AC3E}">
        <p14:creationId xmlns:p14="http://schemas.microsoft.com/office/powerpoint/2010/main" val="41245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0" y="6525344"/>
            <a:ext cx="9144000"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hthoek 4"/>
          <p:cNvSpPr/>
          <p:nvPr/>
        </p:nvSpPr>
        <p:spPr>
          <a:xfrm rot="5400000">
            <a:off x="-2556284" y="3969060"/>
            <a:ext cx="5445224" cy="332656"/>
          </a:xfrm>
          <a:prstGeom prst="rect">
            <a:avLst/>
          </a:prstGeom>
          <a:solidFill>
            <a:srgbClr val="941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p:txBody>
          <a:bodyPr/>
          <a:lstStyle/>
          <a:p>
            <a:r>
              <a:rPr lang="nl-NL"/>
              <a:t>Standardisation</a:t>
            </a:r>
          </a:p>
        </p:txBody>
      </p:sp>
      <p:sp>
        <p:nvSpPr>
          <p:cNvPr id="3" name="Tijdelijke aanduiding voor inhoud 2"/>
          <p:cNvSpPr>
            <a:spLocks noGrp="1"/>
          </p:cNvSpPr>
          <p:nvPr>
            <p:ph idx="1"/>
          </p:nvPr>
        </p:nvSpPr>
        <p:spPr/>
        <p:txBody>
          <a:bodyPr>
            <a:normAutofit fontScale="92500"/>
          </a:bodyPr>
          <a:lstStyle/>
          <a:p>
            <a:r>
              <a:rPr lang="nl-NL"/>
              <a:t>LJN / ECLI adopted by Juriconnect, a public/private standardisation platform for legal information</a:t>
            </a:r>
          </a:p>
          <a:p>
            <a:r>
              <a:rPr lang="nl-NL"/>
              <a:t>ECLI is the only reliable and </a:t>
            </a:r>
            <a:r>
              <a:rPr lang="nl-NL" smtClean="0"/>
              <a:t>omnipresent </a:t>
            </a:r>
            <a:r>
              <a:rPr lang="nl-NL"/>
              <a:t>identifier</a:t>
            </a:r>
          </a:p>
          <a:p>
            <a:r>
              <a:rPr lang="nl-NL"/>
              <a:t>Prefered citation in the </a:t>
            </a:r>
            <a:r>
              <a:rPr lang="nl-NL" i="1"/>
              <a:t>de facto </a:t>
            </a:r>
            <a:r>
              <a:rPr lang="nl-NL"/>
              <a:t>legal citation guide</a:t>
            </a:r>
          </a:p>
          <a:p>
            <a:r>
              <a:rPr lang="nl-NL"/>
              <a:t>2013: ECLI replaced LJN on the comply or explain list of the Dutch IT Standardisation Board.</a:t>
            </a:r>
          </a:p>
          <a:p>
            <a:endParaRPr lang="nl-NL"/>
          </a:p>
          <a:p>
            <a:pPr lvl="1"/>
            <a:endParaRPr lang="nl-NL"/>
          </a:p>
          <a:p>
            <a:endParaRPr lang="nl-NL"/>
          </a:p>
          <a:p>
            <a:endParaRPr lang="nl-NL"/>
          </a:p>
        </p:txBody>
      </p:sp>
      <p:pic>
        <p:nvPicPr>
          <p:cNvPr id="6" name="Picture 5">
            <a:extLst>
              <a:ext uri="{FF2B5EF4-FFF2-40B4-BE49-F238E27FC236}">
                <a16:creationId xmlns:a16="http://schemas.microsoft.com/office/drawing/2014/main" xmlns="" id="{870C5868-F292-4786-8325-3F57C58F2248}"/>
              </a:ext>
            </a:extLst>
          </p:cNvPr>
          <p:cNvPicPr>
            <a:picLocks noChangeAspect="1"/>
          </p:cNvPicPr>
          <p:nvPr/>
        </p:nvPicPr>
        <p:blipFill>
          <a:blip r:embed="rId2"/>
          <a:stretch>
            <a:fillRect/>
          </a:stretch>
        </p:blipFill>
        <p:spPr>
          <a:xfrm>
            <a:off x="6671689" y="396044"/>
            <a:ext cx="2139655" cy="3573016"/>
          </a:xfrm>
          <a:prstGeom prst="rect">
            <a:avLst/>
          </a:prstGeom>
        </p:spPr>
      </p:pic>
    </p:spTree>
    <p:extLst>
      <p:ext uri="{BB962C8B-B14F-4D97-AF65-F5344CB8AC3E}">
        <p14:creationId xmlns:p14="http://schemas.microsoft.com/office/powerpoint/2010/main" val="16476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2524</TotalTime>
  <Words>380</Words>
  <Application>Microsoft Office PowerPoint</Application>
  <PresentationFormat>Diavoorstelling (4:3)</PresentationFormat>
  <Paragraphs>75</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Roboto</vt:lpstr>
      <vt:lpstr>Office-thema</vt:lpstr>
      <vt:lpstr>PowerPoint-presentatie</vt:lpstr>
      <vt:lpstr>History</vt:lpstr>
      <vt:lpstr>History</vt:lpstr>
      <vt:lpstr>The Register</vt:lpstr>
      <vt:lpstr>Metadata &amp; Linked Data</vt:lpstr>
      <vt:lpstr>PowerPoint-presentatie</vt:lpstr>
      <vt:lpstr>Metadata &amp; Linked Data</vt:lpstr>
      <vt:lpstr>Open Data</vt:lpstr>
      <vt:lpstr>Standardisation</vt:lpstr>
      <vt:lpstr>Coverage</vt:lpstr>
      <vt:lpstr>Publication Statistics</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Marc van Opijnen</dc:creator>
  <cp:lastModifiedBy>marc.opijnen@koop.overheid.nl</cp:lastModifiedBy>
  <cp:revision>185</cp:revision>
  <dcterms:created xsi:type="dcterms:W3CDTF">2014-02-01T11:01:43Z</dcterms:created>
  <dcterms:modified xsi:type="dcterms:W3CDTF">2017-06-19T12:29:01Z</dcterms:modified>
</cp:coreProperties>
</file>